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</p:sldMasterIdLst>
  <p:notesMasterIdLst>
    <p:notesMasterId r:id="rId22"/>
  </p:notesMasterIdLst>
  <p:handoutMasterIdLst>
    <p:handoutMasterId r:id="rId23"/>
  </p:handoutMasterIdLst>
  <p:sldIdLst>
    <p:sldId id="260" r:id="rId5"/>
    <p:sldId id="261" r:id="rId6"/>
    <p:sldId id="263" r:id="rId7"/>
    <p:sldId id="262" r:id="rId8"/>
    <p:sldId id="267" r:id="rId9"/>
    <p:sldId id="264" r:id="rId10"/>
    <p:sldId id="265" r:id="rId11"/>
    <p:sldId id="266" r:id="rId12"/>
    <p:sldId id="270" r:id="rId13"/>
    <p:sldId id="273" r:id="rId14"/>
    <p:sldId id="274" r:id="rId15"/>
    <p:sldId id="275" r:id="rId16"/>
    <p:sldId id="276" r:id="rId17"/>
    <p:sldId id="277" r:id="rId18"/>
    <p:sldId id="271" r:id="rId19"/>
    <p:sldId id="272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E6EEE9-13F6-40ED-914F-030423CFA684}" type="datetime1">
              <a:rPr lang="cs-CZ" smtClean="0"/>
              <a:t>12.05.2021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8A0FF-EF07-4E0E-80BD-A4A950917DEB}" type="datetime1">
              <a:rPr lang="cs-CZ" smtClean="0"/>
              <a:pPr/>
              <a:t>12.05.2021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noProof="0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24A772-5D94-4F12-8B86-44D4FB26368F}" type="slidenum">
              <a:rPr lang="cs-CZ" noProof="0" smtClean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741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60F3FC76-B9E1-4B0A-AC92-D5FDAC06C9CA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8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CFABF75-0DF6-41ED-83BB-1ADC77868F9D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13453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E4D6DA-0748-48AD-BB4E-D0899AC66DDA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72858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C0DA42-23FD-4FA4-B9A5-AB0D779DB3E7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0283947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361CA0-66CA-4C74-89B9-9B9A6AE40107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1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C0DA42-23FD-4FA4-B9A5-AB0D779DB3E7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158460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DB886B-058A-4B28-8405-984F0FBA1A12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58771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5C478E-8365-451D-B5A1-381AC3D80635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35816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C0DA42-23FD-4FA4-B9A5-AB0D779DB3E7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590356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D12E986-B109-4DC8-933F-F665794D144D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61735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D1884C-521F-41E4-A3F5-52D84238A1BB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27318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B8C0DA42-23FD-4FA4-B9A5-AB0D779DB3E7}" type="datetime1">
              <a:rPr lang="cs-CZ" noProof="0" smtClean="0"/>
              <a:t>12.05.2021</a:t>
            </a:fld>
            <a:endParaRPr lang="cs-CZ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D57F1E4F-1CFF-5643-939E-217C01CDF56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1831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234867" cy="2750146"/>
          </a:xfrm>
        </p:spPr>
        <p:txBody>
          <a:bodyPr rtlCol="0">
            <a:normAutofit/>
          </a:bodyPr>
          <a:lstStyle/>
          <a:p>
            <a:pPr algn="l"/>
            <a:r>
              <a:rPr lang="cs-CZ" sz="6200" dirty="0"/>
              <a:t>KI/GUI </a:t>
            </a:r>
            <a:br>
              <a:rPr lang="cs-CZ" sz="6200" dirty="0"/>
            </a:br>
            <a:r>
              <a:rPr lang="cs-CZ" sz="6200" dirty="0" err="1"/>
              <a:t>Raspberry</a:t>
            </a:r>
            <a:r>
              <a:rPr lang="cs-CZ" sz="6200" dirty="0"/>
              <a:t> </a:t>
            </a:r>
            <a:r>
              <a:rPr lang="cs-CZ" sz="6200" dirty="0" err="1"/>
              <a:t>Pi</a:t>
            </a:r>
            <a:endParaRPr lang="cs-CZ" sz="62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 rtlCol="0">
            <a:normAutofit/>
          </a:bodyPr>
          <a:lstStyle/>
          <a:p>
            <a:pPr algn="l" rtl="0"/>
            <a:r>
              <a:rPr lang="cs-CZ" dirty="0"/>
              <a:t>Jakub </a:t>
            </a:r>
            <a:r>
              <a:rPr lang="cs-CZ" dirty="0" err="1"/>
              <a:t>Škrabánek</a:t>
            </a:r>
            <a:endParaRPr lang="cs-CZ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CBC2B3A2-7F5D-43F5-A595-F3DC6805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85" y="790507"/>
            <a:ext cx="2293143" cy="288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D8F2D8B-CAD5-457B-B881-A45B9220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Meteostanice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981D65A-05C5-4BDE-836C-882541A04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2791437" cy="4038600"/>
          </a:xfrm>
        </p:spPr>
        <p:txBody>
          <a:bodyPr/>
          <a:lstStyle/>
          <a:p>
            <a:r>
              <a:rPr lang="cs-CZ" b="1" dirty="0" err="1"/>
              <a:t>weather</a:t>
            </a:r>
            <a:r>
              <a:rPr lang="cs-CZ" b="1" dirty="0"/>
              <a:t> station </a:t>
            </a:r>
            <a:r>
              <a:rPr lang="cs-CZ" b="1" dirty="0" err="1"/>
              <a:t>kit</a:t>
            </a:r>
            <a:r>
              <a:rPr lang="cs-CZ" b="1" dirty="0"/>
              <a:t> </a:t>
            </a:r>
            <a:r>
              <a:rPr lang="cs-CZ" dirty="0"/>
              <a:t>oficiální projekt ve </a:t>
            </a:r>
            <a:r>
              <a:rPr lang="cs-CZ" dirty="0" err="1"/>
              <a:t>spolupraci</a:t>
            </a:r>
            <a:r>
              <a:rPr lang="cs-CZ" dirty="0"/>
              <a:t> s Oracle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CD37C81-E171-4908-9531-969E1E81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73" y="392640"/>
            <a:ext cx="4593911" cy="4191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E20AAA6-00EF-4CB1-8BF7-8DD39442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73" y="3288513"/>
            <a:ext cx="4295164" cy="3207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06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4671B9-3903-4703-B9D1-DC00B0C7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LibreELEC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C3EB58B-0A91-4381-AFCD-2F04EED9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158842" cy="4038600"/>
          </a:xfrm>
        </p:spPr>
        <p:txBody>
          <a:bodyPr/>
          <a:lstStyle/>
          <a:p>
            <a:r>
              <a:rPr lang="cs-CZ" dirty="0"/>
              <a:t>Operační systém pro multimédia </a:t>
            </a:r>
          </a:p>
          <a:p>
            <a:r>
              <a:rPr lang="cs-CZ" dirty="0"/>
              <a:t>Velmi </a:t>
            </a:r>
            <a:r>
              <a:rPr lang="cs-CZ" dirty="0" err="1"/>
              <a:t>portovaná</a:t>
            </a:r>
            <a:r>
              <a:rPr lang="cs-CZ" dirty="0"/>
              <a:t> aplikace známá jako KODI</a:t>
            </a:r>
          </a:p>
          <a:p>
            <a:r>
              <a:rPr lang="cs-CZ" dirty="0"/>
              <a:t>Podpora </a:t>
            </a:r>
            <a:r>
              <a:rPr lang="cs-CZ" dirty="0" err="1"/>
              <a:t>addonů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0915F36-AF92-45CD-BBC2-171AEA10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724" y="365410"/>
            <a:ext cx="2334238" cy="2334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7CFF9BE-4DBD-445B-BEC0-912B11F0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453" y="365410"/>
            <a:ext cx="5154764" cy="3934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F99BB60-D6C6-4FDB-8A0D-8E6B7A930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047" y="3628236"/>
            <a:ext cx="5045491" cy="2836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87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1978CA-29DF-4593-B19D-015A43C9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Ubuntu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1CA39F2-2E82-4A0C-A623-54B4390D9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3202497" cy="4038600"/>
          </a:xfrm>
        </p:spPr>
        <p:txBody>
          <a:bodyPr/>
          <a:lstStyle/>
          <a:p>
            <a:r>
              <a:rPr lang="cs-CZ" dirty="0"/>
              <a:t>Celkem 4 verze:</a:t>
            </a:r>
          </a:p>
          <a:p>
            <a:pPr lvl="1"/>
            <a:r>
              <a:rPr lang="cs-CZ" dirty="0" err="1"/>
              <a:t>Core</a:t>
            </a:r>
            <a:endParaRPr lang="cs-CZ" dirty="0"/>
          </a:p>
          <a:p>
            <a:pPr lvl="1"/>
            <a:r>
              <a:rPr lang="cs-CZ" dirty="0"/>
              <a:t>MATE</a:t>
            </a:r>
          </a:p>
          <a:p>
            <a:pPr lvl="1"/>
            <a:r>
              <a:rPr lang="cs-CZ" dirty="0"/>
              <a:t>Desktop</a:t>
            </a:r>
          </a:p>
          <a:p>
            <a:pPr lvl="1"/>
            <a:r>
              <a:rPr lang="cs-CZ" dirty="0"/>
              <a:t>Server</a:t>
            </a:r>
          </a:p>
          <a:p>
            <a:r>
              <a:rPr lang="cs-CZ" dirty="0"/>
              <a:t>Běžný OS pro obyčejné používaní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E53244C-6AAD-436B-8466-D26A0B60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80" y="308295"/>
            <a:ext cx="6380768" cy="3584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9ADF25D-C8B3-4974-BED4-9634B6EFF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48" r="52440"/>
          <a:stretch/>
        </p:blipFill>
        <p:spPr>
          <a:xfrm>
            <a:off x="4790116" y="3297812"/>
            <a:ext cx="5385730" cy="3251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29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6627493E-0527-496D-BBFC-3D8D6DB4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92" y="3923700"/>
            <a:ext cx="4641910" cy="2611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37A6C12-E792-48F4-89AB-312688BA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RetroPie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6BC99FF-98B1-4601-8D49-E096137E6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244442" cy="4038600"/>
          </a:xfrm>
        </p:spPr>
        <p:txBody>
          <a:bodyPr/>
          <a:lstStyle/>
          <a:p>
            <a:r>
              <a:rPr lang="cs-CZ" dirty="0"/>
              <a:t>OS pro </a:t>
            </a:r>
            <a:r>
              <a:rPr lang="cs-CZ" dirty="0" err="1"/>
              <a:t>RetroGaming</a:t>
            </a:r>
            <a:endParaRPr lang="cs-CZ" dirty="0"/>
          </a:p>
          <a:p>
            <a:r>
              <a:rPr lang="cs-CZ" dirty="0"/>
              <a:t>Obrovská komunita</a:t>
            </a:r>
          </a:p>
          <a:p>
            <a:r>
              <a:rPr lang="cs-CZ" dirty="0"/>
              <a:t>Podpora přes 60 herních systémů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D79D474-3A28-42C9-98C4-35872121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3493"/>
            <a:ext cx="5748748" cy="1400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2F9AFAE-415D-4FAF-B482-B6C6F7E3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56" y="1965960"/>
            <a:ext cx="5410392" cy="3043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79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15A6B9-92AB-481A-BE63-493831FF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Volimio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285681D-9631-4ECE-BF46-6CEA0454B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261220" cy="4038600"/>
          </a:xfrm>
        </p:spPr>
        <p:txBody>
          <a:bodyPr/>
          <a:lstStyle/>
          <a:p>
            <a:r>
              <a:rPr lang="cs-CZ" dirty="0" err="1"/>
              <a:t>RPi</a:t>
            </a:r>
            <a:r>
              <a:rPr lang="cs-CZ" dirty="0"/>
              <a:t> jako </a:t>
            </a:r>
            <a:r>
              <a:rPr lang="cs-CZ" dirty="0" err="1"/>
              <a:t>HiFi</a:t>
            </a:r>
            <a:r>
              <a:rPr lang="cs-CZ" dirty="0"/>
              <a:t> věž</a:t>
            </a:r>
          </a:p>
          <a:p>
            <a:r>
              <a:rPr lang="cs-CZ" dirty="0"/>
              <a:t>Možnost propojit jako Bluetooth reproduktor</a:t>
            </a:r>
          </a:p>
          <a:p>
            <a:r>
              <a:rPr lang="cs-CZ" dirty="0"/>
              <a:t>Spotify </a:t>
            </a:r>
            <a:r>
              <a:rPr lang="cs-CZ" dirty="0" err="1"/>
              <a:t>connect</a:t>
            </a:r>
            <a:endParaRPr lang="cs-CZ" dirty="0"/>
          </a:p>
          <a:p>
            <a:r>
              <a:rPr lang="cs-CZ" dirty="0"/>
              <a:t>Možnost propojení s chytrou </a:t>
            </a:r>
            <a:r>
              <a:rPr lang="cs-CZ" dirty="0" err="1"/>
              <a:t>domacností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74D9254B-B6B5-4C87-B5C2-17D48CE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10" y="2745488"/>
            <a:ext cx="7231311" cy="350291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6DB45DB-F426-4021-9D12-DF2E0D5B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60" y="737753"/>
            <a:ext cx="7494165" cy="11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69E8E3-E761-46BE-9B2B-7E66AA66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Sticky</a:t>
            </a:r>
            <a:r>
              <a:rPr lang="cs-CZ" dirty="0"/>
              <a:t> Finger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9819D5-F1E8-4F13-9C3E-C392A8AFF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4033007" cy="4038600"/>
          </a:xfrm>
        </p:spPr>
        <p:txBody>
          <a:bodyPr/>
          <a:lstStyle/>
          <a:p>
            <a:r>
              <a:rPr lang="cs-CZ" b="1" dirty="0"/>
              <a:t>DIY „Hacker na cestách“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Upravený </a:t>
            </a:r>
            <a:r>
              <a:rPr lang="cs-CZ" dirty="0" err="1"/>
              <a:t>Kali</a:t>
            </a:r>
            <a:r>
              <a:rPr lang="cs-CZ" dirty="0"/>
              <a:t> </a:t>
            </a:r>
            <a:r>
              <a:rPr lang="cs-CZ" dirty="0" err="1"/>
              <a:t>linux</a:t>
            </a:r>
            <a:endParaRPr lang="cs-CZ" dirty="0"/>
          </a:p>
          <a:p>
            <a:r>
              <a:rPr lang="cs-CZ" dirty="0"/>
              <a:t>Bezdrátová </a:t>
            </a:r>
            <a:r>
              <a:rPr lang="cs-CZ" dirty="0" err="1"/>
              <a:t>Klavesnice</a:t>
            </a:r>
            <a:r>
              <a:rPr lang="cs-CZ" dirty="0"/>
              <a:t> + myš</a:t>
            </a:r>
          </a:p>
          <a:p>
            <a:r>
              <a:rPr lang="cs-CZ" dirty="0"/>
              <a:t>Wifi </a:t>
            </a:r>
            <a:r>
              <a:rPr lang="cs-CZ" dirty="0" err="1"/>
              <a:t>dongle</a:t>
            </a:r>
            <a:endParaRPr lang="cs-CZ" dirty="0"/>
          </a:p>
          <a:p>
            <a:r>
              <a:rPr lang="cs-CZ" dirty="0"/>
              <a:t>SPI displej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01D57B9-C491-4609-AF57-AB470CE9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41" y="522914"/>
            <a:ext cx="5114712" cy="5812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063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6A4318-E479-48B9-9BFB-6C1206D5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Pimoroni</a:t>
            </a:r>
            <a:r>
              <a:rPr lang="cs-CZ" dirty="0"/>
              <a:t> </a:t>
            </a:r>
            <a:r>
              <a:rPr lang="cs-CZ" dirty="0" err="1"/>
              <a:t>Picade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F3DC9A2-C200-44AF-96AA-A835D24D3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781338" cy="4038600"/>
          </a:xfrm>
        </p:spPr>
        <p:txBody>
          <a:bodyPr/>
          <a:lstStyle/>
          <a:p>
            <a:r>
              <a:rPr lang="cs-CZ" b="1" dirty="0"/>
              <a:t>Herní kabinet</a:t>
            </a:r>
          </a:p>
          <a:p>
            <a:r>
              <a:rPr lang="cs-CZ" dirty="0" err="1"/>
              <a:t>Stavevnice</a:t>
            </a:r>
            <a:r>
              <a:rPr lang="cs-CZ" dirty="0"/>
              <a:t> od </a:t>
            </a:r>
            <a:r>
              <a:rPr lang="cs-CZ" dirty="0" err="1"/>
              <a:t>Pimoroni</a:t>
            </a:r>
            <a:r>
              <a:rPr lang="cs-CZ" dirty="0"/>
              <a:t>,</a:t>
            </a:r>
          </a:p>
          <a:p>
            <a:r>
              <a:rPr lang="cs-CZ" dirty="0"/>
              <a:t>Vlastní HAT</a:t>
            </a:r>
          </a:p>
          <a:p>
            <a:r>
              <a:rPr lang="cs-CZ" dirty="0"/>
              <a:t>V Balení</a:t>
            </a:r>
          </a:p>
          <a:p>
            <a:pPr lvl="1"/>
            <a:r>
              <a:rPr lang="cs-CZ" dirty="0"/>
              <a:t>10 tlačítek</a:t>
            </a:r>
          </a:p>
          <a:p>
            <a:pPr lvl="1"/>
            <a:r>
              <a:rPr lang="cs-CZ" dirty="0"/>
              <a:t>4 směrový joystick</a:t>
            </a:r>
          </a:p>
          <a:p>
            <a:pPr lvl="1"/>
            <a:r>
              <a:rPr lang="cs-CZ" dirty="0"/>
              <a:t>8 palcový displej (v lepší verzi)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A8E8B3C-7C3E-4266-8EC2-0878C979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27" y="430985"/>
            <a:ext cx="3888472" cy="38884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3A64119-8E4A-4376-A17F-654A67A3D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350" y="3933562"/>
            <a:ext cx="3495719" cy="26184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256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4A1548-7C2D-4879-95CD-F22C43D1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Pi</a:t>
            </a:r>
            <a:r>
              <a:rPr lang="cs-CZ" dirty="0"/>
              <a:t>-hole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B85F7F-BCFC-4DAC-A1C8-A7F9189B7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3252831" cy="4038600"/>
          </a:xfrm>
        </p:spPr>
        <p:txBody>
          <a:bodyPr/>
          <a:lstStyle/>
          <a:p>
            <a:r>
              <a:rPr lang="cs-CZ" dirty="0" err="1"/>
              <a:t>Adblock</a:t>
            </a:r>
            <a:r>
              <a:rPr lang="cs-CZ" dirty="0"/>
              <a:t> na DNS úrovni</a:t>
            </a:r>
          </a:p>
          <a:p>
            <a:r>
              <a:rPr lang="cs-CZ" dirty="0"/>
              <a:t>Blokování reklam bez nutnosti instalovaní softwaru na vlastní </a:t>
            </a:r>
            <a:r>
              <a:rPr lang="cs-CZ" dirty="0" err="1"/>
              <a:t>zařízění</a:t>
            </a:r>
            <a:endParaRPr lang="cs-CZ" dirty="0"/>
          </a:p>
          <a:p>
            <a:r>
              <a:rPr lang="cs-CZ" dirty="0"/>
              <a:t>Potřeba nastavit </a:t>
            </a:r>
            <a:r>
              <a:rPr lang="cs-CZ" dirty="0" err="1"/>
              <a:t>Pi</a:t>
            </a:r>
            <a:r>
              <a:rPr lang="cs-CZ" dirty="0"/>
              <a:t>-hole </a:t>
            </a:r>
            <a:r>
              <a:rPr lang="cs-CZ" dirty="0" err="1"/>
              <a:t>zařizení</a:t>
            </a:r>
            <a:r>
              <a:rPr lang="cs-CZ" dirty="0"/>
              <a:t> jako DNS server a stálou IP adresu pro zařízení s </a:t>
            </a:r>
            <a:r>
              <a:rPr lang="cs-CZ" dirty="0" err="1"/>
              <a:t>Pi</a:t>
            </a:r>
            <a:r>
              <a:rPr lang="cs-CZ" dirty="0"/>
              <a:t>-hole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9583B5E-E06A-4866-8143-57702D0E5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40" y="451188"/>
            <a:ext cx="1514772" cy="151477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0B25CBE-F5D1-4805-A3CC-5AB6A4F7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6" y="368633"/>
            <a:ext cx="6125468" cy="35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516E65-DD48-4D09-8867-89577291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– zkráceně </a:t>
            </a:r>
            <a:r>
              <a:rPr lang="cs-CZ" dirty="0" err="1"/>
              <a:t>RPi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D9BACB2-2F83-456F-BF46-2CCBF80D2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Série  tzv. </a:t>
            </a:r>
            <a:r>
              <a:rPr lang="cs-CZ" i="1" dirty="0"/>
              <a:t>Single-</a:t>
            </a:r>
            <a:r>
              <a:rPr lang="cs-CZ" i="1" dirty="0" err="1"/>
              <a:t>board</a:t>
            </a:r>
            <a:r>
              <a:rPr lang="cs-CZ" i="1" dirty="0"/>
              <a:t> </a:t>
            </a:r>
            <a:r>
              <a:rPr lang="cs-CZ" i="1" dirty="0" err="1"/>
              <a:t>computers</a:t>
            </a:r>
            <a:r>
              <a:rPr lang="cs-CZ" i="1" dirty="0"/>
              <a:t> </a:t>
            </a:r>
            <a:r>
              <a:rPr lang="cs-CZ" dirty="0"/>
              <a:t>– mini počítač o velikosti platební karty</a:t>
            </a:r>
          </a:p>
          <a:p>
            <a:r>
              <a:rPr lang="cs-CZ" dirty="0"/>
              <a:t>2012 - britská nadace </a:t>
            </a:r>
            <a:r>
              <a:rPr lang="cs-CZ" b="1" dirty="0" err="1"/>
              <a:t>Raspberry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Foundantion</a:t>
            </a:r>
            <a:endParaRPr lang="cs-CZ" b="1" dirty="0"/>
          </a:p>
          <a:p>
            <a:r>
              <a:rPr lang="cs-CZ" dirty="0"/>
              <a:t>Cíl – </a:t>
            </a:r>
            <a:r>
              <a:rPr lang="cs-CZ" b="1" dirty="0"/>
              <a:t>podpořit </a:t>
            </a:r>
            <a:r>
              <a:rPr lang="cs-CZ" b="1" dirty="0" err="1"/>
              <a:t>vyuku</a:t>
            </a:r>
            <a:r>
              <a:rPr lang="cs-CZ" b="1" dirty="0"/>
              <a:t> informatiky ve školách</a:t>
            </a:r>
          </a:p>
          <a:p>
            <a:r>
              <a:rPr lang="cs-CZ" dirty="0"/>
              <a:t>Původní systém – </a:t>
            </a:r>
            <a:r>
              <a:rPr lang="cs-CZ" b="1" dirty="0" err="1"/>
              <a:t>Rasbian</a:t>
            </a:r>
            <a:r>
              <a:rPr lang="cs-CZ" dirty="0"/>
              <a:t> (upravený </a:t>
            </a:r>
            <a:r>
              <a:rPr lang="cs-CZ" dirty="0" err="1"/>
              <a:t>debian</a:t>
            </a:r>
            <a:r>
              <a:rPr lang="cs-CZ" dirty="0"/>
              <a:t>)</a:t>
            </a:r>
          </a:p>
          <a:p>
            <a:r>
              <a:rPr lang="cs-CZ" dirty="0"/>
              <a:t>Oblíbené „projekty“ – </a:t>
            </a:r>
            <a:r>
              <a:rPr lang="cs-CZ" dirty="0" err="1"/>
              <a:t>LibreELEC</a:t>
            </a:r>
            <a:r>
              <a:rPr lang="cs-CZ" dirty="0"/>
              <a:t> (</a:t>
            </a:r>
            <a:r>
              <a:rPr lang="cs-CZ" dirty="0" err="1"/>
              <a:t>Kodi</a:t>
            </a:r>
            <a:r>
              <a:rPr lang="cs-CZ" dirty="0"/>
              <a:t>), </a:t>
            </a:r>
            <a:r>
              <a:rPr lang="cs-CZ" dirty="0" err="1"/>
              <a:t>RetroPie</a:t>
            </a:r>
            <a:r>
              <a:rPr lang="cs-CZ" dirty="0"/>
              <a:t>, </a:t>
            </a:r>
            <a:br>
              <a:rPr lang="cs-CZ" dirty="0"/>
            </a:br>
            <a:r>
              <a:rPr lang="cs-CZ" dirty="0"/>
              <a:t>IOT server, web server, automatická </a:t>
            </a:r>
            <a:r>
              <a:rPr lang="cs-CZ" dirty="0" err="1"/>
              <a:t>domacnost</a:t>
            </a:r>
            <a:r>
              <a:rPr lang="cs-CZ" dirty="0"/>
              <a:t>, a více</a:t>
            </a:r>
          </a:p>
          <a:p>
            <a:r>
              <a:rPr lang="cs-CZ" dirty="0"/>
              <a:t>Možnost připojení různých senzoru přes </a:t>
            </a:r>
            <a:r>
              <a:rPr lang="cs-CZ" b="1" dirty="0"/>
              <a:t>GPIO</a:t>
            </a:r>
          </a:p>
          <a:p>
            <a:r>
              <a:rPr lang="cs-CZ" dirty="0"/>
              <a:t>Oblíbené SBC – </a:t>
            </a:r>
            <a:r>
              <a:rPr lang="cs-CZ" dirty="0" err="1"/>
              <a:t>Jetson</a:t>
            </a:r>
            <a:r>
              <a:rPr lang="cs-CZ" dirty="0"/>
              <a:t> Nano, </a:t>
            </a:r>
            <a:r>
              <a:rPr lang="cs-CZ" dirty="0" err="1"/>
              <a:t>LattePanda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E3643CF0-074D-4AAD-B102-245092F7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207" y="4205222"/>
            <a:ext cx="3995198" cy="23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7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17AD10-CF4E-4317-8A50-545B237C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68CCFB9-6EF9-4DDE-84D3-41FEC4213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534" y="424343"/>
            <a:ext cx="9013971" cy="6009314"/>
          </a:xfrm>
        </p:spPr>
      </p:pic>
    </p:spTree>
    <p:extLst>
      <p:ext uri="{BB962C8B-B14F-4D97-AF65-F5344CB8AC3E}">
        <p14:creationId xmlns:p14="http://schemas.microsoft.com/office/powerpoint/2010/main" val="315341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29B0C11-A75C-4459-A0A7-D8CC3A78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GPIO - </a:t>
            </a:r>
            <a:r>
              <a:rPr lang="cs-CZ" i="1" dirty="0" err="1"/>
              <a:t>general-purpose</a:t>
            </a:r>
            <a:r>
              <a:rPr lang="cs-CZ" i="1" dirty="0"/>
              <a:t> input/output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DE9D4E-7AAD-42B3-8679-D3D34B94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286386" cy="4038600"/>
          </a:xfrm>
        </p:spPr>
        <p:txBody>
          <a:bodyPr/>
          <a:lstStyle/>
          <a:p>
            <a:r>
              <a:rPr lang="cs-CZ" i="1" dirty="0"/>
              <a:t>HW přístup pro zapojení vlastního obvodu ovládané </a:t>
            </a:r>
            <a:r>
              <a:rPr lang="cs-CZ" i="1" dirty="0" err="1"/>
              <a:t>přimo</a:t>
            </a:r>
            <a:r>
              <a:rPr lang="cs-CZ" i="1" dirty="0"/>
              <a:t> </a:t>
            </a:r>
            <a:r>
              <a:rPr lang="cs-CZ" i="1" dirty="0" err="1"/>
              <a:t>RPi</a:t>
            </a:r>
            <a:endParaRPr lang="cs-CZ" i="1" dirty="0"/>
          </a:p>
          <a:p>
            <a:r>
              <a:rPr lang="cs-CZ" i="1" dirty="0"/>
              <a:t>Mnoho podporovaných protokolů (PWM, SPI, UART, I2C, </a:t>
            </a:r>
            <a:r>
              <a:rPr lang="cs-CZ" i="1" dirty="0" err="1"/>
              <a:t>Serial</a:t>
            </a:r>
            <a:r>
              <a:rPr lang="cs-CZ" i="1" dirty="0"/>
              <a:t>)</a:t>
            </a:r>
          </a:p>
          <a:p>
            <a:r>
              <a:rPr lang="cs-CZ" dirty="0"/>
              <a:t>Na revizi A je 26 pinů </a:t>
            </a:r>
          </a:p>
          <a:p>
            <a:r>
              <a:rPr lang="cs-CZ" dirty="0"/>
              <a:t>Na revizi  </a:t>
            </a:r>
            <a:r>
              <a:rPr lang="cs-CZ" i="1" dirty="0"/>
              <a:t>A+, B, B+, CM, 400</a:t>
            </a:r>
            <a:r>
              <a:rPr lang="cs-CZ" dirty="0"/>
              <a:t> je 40 pinů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DFDFE1D-E4F6-4709-954C-95E9F8C75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3" r="3893"/>
          <a:stretch/>
        </p:blipFill>
        <p:spPr>
          <a:xfrm>
            <a:off x="4429387" y="1746387"/>
            <a:ext cx="7415868" cy="46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5103CA-AB20-42FF-A64D-3AA90D33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HAT - Hardware </a:t>
            </a:r>
            <a:r>
              <a:rPr lang="cs-CZ" dirty="0" err="1"/>
              <a:t>attached</a:t>
            </a:r>
            <a:r>
              <a:rPr lang="cs-CZ" dirty="0"/>
              <a:t> on top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C2E633-C4D9-4F26-A6B7-0646B275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2506211" cy="4360178"/>
          </a:xfrm>
        </p:spPr>
        <p:txBody>
          <a:bodyPr>
            <a:normAutofit/>
          </a:bodyPr>
          <a:lstStyle/>
          <a:p>
            <a:r>
              <a:rPr lang="cs-CZ" dirty="0"/>
              <a:t>Připravený tištěny spoj se senzory které se </a:t>
            </a:r>
            <a:r>
              <a:rPr lang="cs-CZ" dirty="0" err="1"/>
              <a:t>nasadi</a:t>
            </a:r>
            <a:r>
              <a:rPr lang="cs-CZ" dirty="0"/>
              <a:t> na </a:t>
            </a:r>
            <a:r>
              <a:rPr lang="cs-CZ" dirty="0" err="1"/>
              <a:t>gpio</a:t>
            </a:r>
            <a:r>
              <a:rPr lang="cs-CZ" dirty="0"/>
              <a:t> piny</a:t>
            </a:r>
          </a:p>
          <a:p>
            <a:r>
              <a:rPr lang="cs-CZ" dirty="0" err="1"/>
              <a:t>Usnadnuje</a:t>
            </a:r>
            <a:r>
              <a:rPr lang="cs-CZ" dirty="0"/>
              <a:t> </a:t>
            </a:r>
            <a:r>
              <a:rPr lang="cs-CZ" dirty="0" err="1"/>
              <a:t>praci</a:t>
            </a:r>
            <a:r>
              <a:rPr lang="cs-CZ" dirty="0"/>
              <a:t> na </a:t>
            </a:r>
            <a:r>
              <a:rPr lang="cs-CZ" dirty="0" err="1"/>
              <a:t>konkretním</a:t>
            </a:r>
            <a:r>
              <a:rPr lang="cs-CZ" dirty="0"/>
              <a:t> projektu</a:t>
            </a:r>
          </a:p>
          <a:p>
            <a:r>
              <a:rPr lang="cs-CZ" dirty="0"/>
              <a:t>Nevýhoda – časté zaplnění a nemožnost používat GPIO s HAT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50A1046-7100-4866-8EE1-3A69DAC33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14077" b="14173"/>
          <a:stretch/>
        </p:blipFill>
        <p:spPr>
          <a:xfrm>
            <a:off x="7189366" y="1652632"/>
            <a:ext cx="4239935" cy="307876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7819923D-EF1B-434A-ACF5-5DDE46E99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7" t="20657" r="9212" b="15895"/>
          <a:stretch/>
        </p:blipFill>
        <p:spPr>
          <a:xfrm>
            <a:off x="3733102" y="1740716"/>
            <a:ext cx="3456264" cy="270125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57DC260-0216-41EA-9DDC-75B75BB70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" t="22986" r="10023" b="18697"/>
          <a:stretch/>
        </p:blipFill>
        <p:spPr>
          <a:xfrm>
            <a:off x="5494788" y="4427757"/>
            <a:ext cx="3204595" cy="21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CD8D60-A5B8-42B1-B552-C0EC940E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modely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79760D-6786-43E4-A05F-26B479C6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079921" cy="4038600"/>
          </a:xfrm>
        </p:spPr>
        <p:txBody>
          <a:bodyPr/>
          <a:lstStyle/>
          <a:p>
            <a:r>
              <a:rPr lang="cs-CZ" b="1" dirty="0" err="1"/>
              <a:t>Raspberry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zero</a:t>
            </a:r>
            <a:r>
              <a:rPr lang="cs-CZ" b="1" dirty="0"/>
              <a:t> </a:t>
            </a:r>
            <a:r>
              <a:rPr lang="cs-CZ" dirty="0"/>
              <a:t>– miniaturní počítač</a:t>
            </a:r>
          </a:p>
          <a:p>
            <a:pPr lvl="1"/>
            <a:r>
              <a:rPr lang="cs-CZ" dirty="0"/>
              <a:t>Verze W – </a:t>
            </a:r>
            <a:r>
              <a:rPr lang="cs-CZ" dirty="0" err="1"/>
              <a:t>wireless</a:t>
            </a:r>
            <a:r>
              <a:rPr lang="cs-CZ" dirty="0"/>
              <a:t>, H – </a:t>
            </a:r>
            <a:r>
              <a:rPr lang="cs-CZ" dirty="0" err="1"/>
              <a:t>Header</a:t>
            </a:r>
            <a:r>
              <a:rPr lang="cs-CZ" dirty="0"/>
              <a:t> GPIO</a:t>
            </a:r>
          </a:p>
          <a:p>
            <a:r>
              <a:rPr lang="cs-CZ" b="1" dirty="0" err="1"/>
              <a:t>Raspberry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dirty="0"/>
              <a:t>– nejznámější série</a:t>
            </a:r>
          </a:p>
          <a:p>
            <a:pPr lvl="1"/>
            <a:r>
              <a:rPr lang="cs-CZ" dirty="0" err="1"/>
              <a:t>Ruzne</a:t>
            </a:r>
            <a:r>
              <a:rPr lang="cs-CZ" dirty="0"/>
              <a:t> modely </a:t>
            </a:r>
          </a:p>
          <a:p>
            <a:pPr lvl="2"/>
            <a:r>
              <a:rPr lang="cs-CZ" dirty="0"/>
              <a:t>Revize A,A+,B,B+ (B nejznámější)</a:t>
            </a:r>
          </a:p>
          <a:p>
            <a:pPr lvl="2"/>
            <a:r>
              <a:rPr lang="cs-CZ" dirty="0"/>
              <a:t>Model 1, 2, 3, 4</a:t>
            </a:r>
          </a:p>
          <a:p>
            <a:r>
              <a:rPr lang="cs-CZ" b="1" dirty="0" err="1"/>
              <a:t>Rasbperry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400 </a:t>
            </a:r>
            <a:r>
              <a:rPr lang="cs-CZ" dirty="0"/>
              <a:t>– </a:t>
            </a:r>
            <a:r>
              <a:rPr lang="cs-CZ" dirty="0" err="1"/>
              <a:t>Rpi</a:t>
            </a:r>
            <a:r>
              <a:rPr lang="cs-CZ" dirty="0"/>
              <a:t> 4zabudované v klávesnici</a:t>
            </a:r>
          </a:p>
          <a:p>
            <a:r>
              <a:rPr lang="cs-CZ" b="1" dirty="0" err="1"/>
              <a:t>Rasbperry</a:t>
            </a:r>
            <a:r>
              <a:rPr lang="cs-CZ" b="1" dirty="0"/>
              <a:t> </a:t>
            </a:r>
            <a:r>
              <a:rPr lang="cs-CZ" b="1" dirty="0" err="1"/>
              <a:t>Pi</a:t>
            </a:r>
            <a:r>
              <a:rPr lang="cs-CZ" b="1" dirty="0"/>
              <a:t> </a:t>
            </a:r>
            <a:r>
              <a:rPr lang="cs-CZ" b="1" dirty="0" err="1"/>
              <a:t>Compute</a:t>
            </a:r>
            <a:r>
              <a:rPr lang="cs-CZ" b="1" dirty="0"/>
              <a:t> Module </a:t>
            </a:r>
            <a:r>
              <a:rPr lang="cs-CZ" dirty="0"/>
              <a:t>(</a:t>
            </a:r>
            <a:r>
              <a:rPr lang="pt-BR" dirty="0"/>
              <a:t>formátu </a:t>
            </a:r>
            <a:r>
              <a:rPr lang="pt-BR" i="1" dirty="0"/>
              <a:t>Systém na modulu </a:t>
            </a:r>
            <a:r>
              <a:rPr lang="pt-BR" dirty="0"/>
              <a:t>(SOM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Rozdělená základní deska a výpočetní jednotka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A84135C-6BD5-48B0-8BB9-37BBE6EA1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5" t="20858" r="13261" b="19714"/>
          <a:stretch/>
        </p:blipFill>
        <p:spPr>
          <a:xfrm>
            <a:off x="7969541" y="471320"/>
            <a:ext cx="3277758" cy="252508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D8217C1-E084-4EE7-ACD3-DE14E08F9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40" b="9005"/>
          <a:stretch/>
        </p:blipFill>
        <p:spPr>
          <a:xfrm>
            <a:off x="7969541" y="3154261"/>
            <a:ext cx="3414319" cy="28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D91FEE-04B5-4F0A-8535-F6075164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CM 4</a:t>
            </a:r>
          </a:p>
        </p:txBody>
      </p:sp>
      <p:pic>
        <p:nvPicPr>
          <p:cNvPr id="11" name="Zástupný obsah 10">
            <a:extLst>
              <a:ext uri="{FF2B5EF4-FFF2-40B4-BE49-F238E27FC236}">
                <a16:creationId xmlns:a16="http://schemas.microsoft.com/office/drawing/2014/main" id="{C045EB6F-342B-4F8B-8A7E-DF83C1BEE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78" y="1796327"/>
            <a:ext cx="7443572" cy="4187009"/>
          </a:xfr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939E8C8-C67E-4E48-B7D6-9D5DDFC3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004" y="609600"/>
            <a:ext cx="4249024" cy="42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1602D9-4F12-4D46-AE59-DAFBD76A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OS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FCCE61-6F17-4AC5-938A-DBE6BF42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5811473" cy="4469235"/>
          </a:xfrm>
        </p:spPr>
        <p:txBody>
          <a:bodyPr>
            <a:normAutofit lnSpcReduction="10000"/>
          </a:bodyPr>
          <a:lstStyle/>
          <a:p>
            <a:r>
              <a:rPr lang="cs-CZ" dirty="0" err="1"/>
              <a:t>Půbodně</a:t>
            </a:r>
            <a:r>
              <a:rPr lang="cs-CZ" dirty="0"/>
              <a:t> </a:t>
            </a:r>
            <a:r>
              <a:rPr lang="cs-CZ" b="1" dirty="0" err="1"/>
              <a:t>Raspbian</a:t>
            </a:r>
            <a:endParaRPr lang="cs-CZ" b="1" dirty="0"/>
          </a:p>
          <a:p>
            <a:r>
              <a:rPr lang="cs-CZ" dirty="0"/>
              <a:t>OS postavený na </a:t>
            </a:r>
            <a:r>
              <a:rPr lang="cs-CZ" dirty="0" err="1"/>
              <a:t>Debian</a:t>
            </a:r>
            <a:r>
              <a:rPr lang="cs-CZ" dirty="0"/>
              <a:t> Linuxu</a:t>
            </a:r>
          </a:p>
          <a:p>
            <a:r>
              <a:rPr lang="cs-CZ" dirty="0"/>
              <a:t>Doporučovaný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Foundantion</a:t>
            </a:r>
            <a:r>
              <a:rPr lang="cs-CZ" dirty="0"/>
              <a:t> kvůli optimalizaci přímo na </a:t>
            </a:r>
            <a:r>
              <a:rPr lang="cs-CZ" dirty="0" err="1"/>
              <a:t>Rpi</a:t>
            </a:r>
            <a:r>
              <a:rPr lang="cs-CZ" dirty="0"/>
              <a:t> hardware</a:t>
            </a:r>
          </a:p>
          <a:p>
            <a:r>
              <a:rPr lang="cs-CZ" dirty="0"/>
              <a:t>Při čisté plné instalaci obsahuje systém přes </a:t>
            </a:r>
            <a:br>
              <a:rPr lang="cs-CZ"/>
            </a:br>
            <a:r>
              <a:rPr lang="cs-CZ"/>
              <a:t>35000 </a:t>
            </a:r>
            <a:r>
              <a:rPr lang="cs-CZ" dirty="0"/>
              <a:t>balíčku (podle oficiálních stránek)</a:t>
            </a:r>
          </a:p>
          <a:p>
            <a:r>
              <a:rPr lang="cs-CZ" dirty="0"/>
              <a:t>Již v základu mnoho programu za účelem učení a programování</a:t>
            </a:r>
          </a:p>
          <a:p>
            <a:r>
              <a:rPr lang="cs-CZ" dirty="0"/>
              <a:t>Taky již v základu nastavený VNC, SSH, zapnout vypnout I2C nebo kameru, možnost </a:t>
            </a:r>
            <a:r>
              <a:rPr lang="cs-CZ" dirty="0" err="1"/>
              <a:t>oveclockování</a:t>
            </a:r>
            <a:r>
              <a:rPr lang="cs-CZ" dirty="0"/>
              <a:t> a více</a:t>
            </a:r>
          </a:p>
          <a:p>
            <a:pPr lvl="1"/>
            <a:r>
              <a:rPr lang="cs-CZ" dirty="0"/>
              <a:t>Vše nastavitelné v programu </a:t>
            </a:r>
            <a:r>
              <a:rPr lang="cs-CZ" b="1" dirty="0" err="1"/>
              <a:t>raspi-config</a:t>
            </a:r>
            <a:endParaRPr lang="cs-CZ" b="1" dirty="0"/>
          </a:p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05FF1AE-2538-43B1-9DA0-E7A3A6572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" t="1774" r="37551"/>
          <a:stretch/>
        </p:blipFill>
        <p:spPr>
          <a:xfrm>
            <a:off x="7432645" y="939567"/>
            <a:ext cx="4311941" cy="525011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024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DE1B3A-1547-448C-A82B-35ED4D55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Oblíbené </a:t>
            </a:r>
            <a:br>
              <a:rPr lang="cs-CZ" dirty="0"/>
            </a:br>
            <a:r>
              <a:rPr lang="cs-CZ" dirty="0"/>
              <a:t>projekty+ OS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AD2775A-015D-4AC2-AC76-53C08B2F4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Herní mašina nebo kapesní hacker?</a:t>
            </a:r>
            <a:br>
              <a:rPr lang="cs-CZ" dirty="0"/>
            </a:br>
            <a:r>
              <a:rPr lang="cs-CZ" dirty="0"/>
              <a:t>Router, Hudební stanice, Android TV nebo </a:t>
            </a:r>
            <a:r>
              <a:rPr lang="cs-CZ" dirty="0" err="1"/>
              <a:t>Multimedialní</a:t>
            </a:r>
            <a:r>
              <a:rPr lang="cs-CZ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493304706"/>
      </p:ext>
    </p:extLst>
  </p:cSld>
  <p:clrMapOvr>
    <a:masterClrMapping/>
  </p:clrMapOvr>
</p:sld>
</file>

<file path=ppt/theme/theme1.xml><?xml version="1.0" encoding="utf-8"?>
<a:theme xmlns:a="http://schemas.openxmlformats.org/drawingml/2006/main" name="Základ">
  <a:themeElements>
    <a:clrScheme name="Základ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Zákla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áklad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TM03457444[[fn=Základ]]</Template>
  <TotalTime>160</TotalTime>
  <Words>472</Words>
  <Application>Microsoft Office PowerPoint</Application>
  <PresentationFormat>Širokoúhlá obrazovka</PresentationFormat>
  <Paragraphs>82</Paragraphs>
  <Slides>17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0" baseType="lpstr">
      <vt:lpstr>Calibri</vt:lpstr>
      <vt:lpstr>Corbel</vt:lpstr>
      <vt:lpstr>Základ</vt:lpstr>
      <vt:lpstr>KI/GUI  Raspberry Pi</vt:lpstr>
      <vt:lpstr>Raspberry Pi – zkráceně RPi</vt:lpstr>
      <vt:lpstr>Prezentace aplikace PowerPoint</vt:lpstr>
      <vt:lpstr>GPIO - general-purpose input/output</vt:lpstr>
      <vt:lpstr>HAT - Hardware attached on top</vt:lpstr>
      <vt:lpstr>Raspberry Pi modely</vt:lpstr>
      <vt:lpstr>Raspberry Pi CM 4</vt:lpstr>
      <vt:lpstr>Raspberry Pi OS</vt:lpstr>
      <vt:lpstr>Oblíbené  projekty+ OS</vt:lpstr>
      <vt:lpstr>Meteostanice </vt:lpstr>
      <vt:lpstr>LibreELEC</vt:lpstr>
      <vt:lpstr>Ubuntu</vt:lpstr>
      <vt:lpstr>RetroPie</vt:lpstr>
      <vt:lpstr>Volimio</vt:lpstr>
      <vt:lpstr>Sticky Finger</vt:lpstr>
      <vt:lpstr>Pimoroni Picade</vt:lpstr>
      <vt:lpstr>Pi-hole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KI/GUI – Raspberry Pi</dc:title>
  <dc:creator>KubMak</dc:creator>
  <cp:lastModifiedBy>KubMak</cp:lastModifiedBy>
  <cp:revision>18</cp:revision>
  <dcterms:created xsi:type="dcterms:W3CDTF">2021-05-12T21:44:36Z</dcterms:created>
  <dcterms:modified xsi:type="dcterms:W3CDTF">2021-05-13T00:24:46Z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